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</p:sldMasterIdLst>
  <p:sldIdLst>
    <p:sldId id="262" r:id="rId5"/>
    <p:sldId id="281" r:id="rId6"/>
    <p:sldId id="270" r:id="rId7"/>
    <p:sldId id="268" r:id="rId8"/>
    <p:sldId id="263" r:id="rId9"/>
    <p:sldId id="267" r:id="rId10"/>
    <p:sldId id="273" r:id="rId11"/>
    <p:sldId id="274" r:id="rId12"/>
    <p:sldId id="276" r:id="rId13"/>
    <p:sldId id="264" r:id="rId14"/>
    <p:sldId id="265" r:id="rId15"/>
    <p:sldId id="275" r:id="rId16"/>
    <p:sldId id="278" r:id="rId17"/>
    <p:sldId id="279" r:id="rId18"/>
    <p:sldId id="282" r:id="rId19"/>
    <p:sldId id="272" r:id="rId20"/>
    <p:sldId id="266" r:id="rId21"/>
    <p:sldId id="280" r:id="rId22"/>
    <p:sldId id="269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105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8886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6264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639173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2472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6912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3452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755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00504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32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9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00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8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2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94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00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3618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606768689/test" TargetMode="External"/><Relationship Id="rId2" Type="http://schemas.openxmlformats.org/officeDocument/2006/relationships/hyperlink" Target="https://quizlet.com/606768689/flashcard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mailto:bigbentuzla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details/a62dd0c6-e11d-4e79-b6ac-dc6f6e5ad6d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7667B-EFB6-4715-8794-17DFBE29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12961"/>
            <a:ext cx="10061646" cy="6040848"/>
          </a:xfrm>
        </p:spPr>
        <p:txBody>
          <a:bodyPr/>
          <a:lstStyle/>
          <a:p>
            <a:pPr algn="ctr"/>
            <a:r>
              <a:rPr lang="hr-HR" sz="6000" dirty="0"/>
              <a:t>Science Rocks in English, too!</a:t>
            </a:r>
            <a:br>
              <a:rPr lang="hr-HR" sz="6000" dirty="0"/>
            </a:br>
            <a:br>
              <a:rPr lang="hr-HR" sz="6000" dirty="0"/>
            </a:br>
            <a:br>
              <a:rPr lang="hr-HR" sz="6000" dirty="0"/>
            </a:br>
            <a:r>
              <a:rPr lang="hr-HR" dirty="0"/>
              <a:t>Edita Matkić</a:t>
            </a:r>
            <a:br>
              <a:rPr lang="hr-HR" dirty="0"/>
            </a:br>
            <a:r>
              <a:rPr lang="hr-HR" dirty="0"/>
              <a:t>Sabina Skenderović Bukvić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4BE5A3-F743-49D4-932E-1F2A51FB2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6537" y="2147162"/>
            <a:ext cx="1755602" cy="1755602"/>
          </a:xfrm>
        </p:spPr>
      </p:pic>
    </p:spTree>
    <p:extLst>
      <p:ext uri="{BB962C8B-B14F-4D97-AF65-F5344CB8AC3E}">
        <p14:creationId xmlns:p14="http://schemas.microsoft.com/office/powerpoint/2010/main" val="19368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0295-C70A-474F-83EA-9790764EF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Experiment 2: Balloon rocket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5E53B-9605-4B1A-8C34-2E04333BD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39" y="1708362"/>
            <a:ext cx="2991610" cy="419548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For this experiment, you need:</a:t>
            </a:r>
            <a:endParaRPr lang="hr-H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 balloon</a:t>
            </a:r>
            <a:endParaRPr lang="hr-H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 string</a:t>
            </a:r>
            <a:endParaRPr lang="hr-H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 straw</a:t>
            </a:r>
            <a:endParaRPr lang="hr-H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Scissors</a:t>
            </a:r>
            <a:endParaRPr lang="hr-H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 Tape</a:t>
            </a:r>
            <a:endParaRPr lang="hr-H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3074" name="Picture 2" descr="Graphic Bendy Straw - Free vector graphic on Pixabay">
            <a:extLst>
              <a:ext uri="{FF2B5EF4-FFF2-40B4-BE49-F238E27FC236}">
                <a16:creationId xmlns:a16="http://schemas.microsoft.com/office/drawing/2014/main" id="{71B749F2-0CDE-4FBD-A675-487F1A7C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252" y="2577986"/>
            <a:ext cx="1946429" cy="389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lue balloon png transparent - Clipart World">
            <a:extLst>
              <a:ext uri="{FF2B5EF4-FFF2-40B4-BE49-F238E27FC236}">
                <a16:creationId xmlns:a16="http://schemas.microsoft.com/office/drawing/2014/main" id="{540917F9-636B-4668-8665-7FB7D311E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082" y="952036"/>
            <a:ext cx="2624590" cy="3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wnload Thread Png - Red String Clipart PNG Image with No Background -  PNGkey.com">
            <a:extLst>
              <a:ext uri="{FF2B5EF4-FFF2-40B4-BE49-F238E27FC236}">
                <a16:creationId xmlns:a16="http://schemas.microsoft.com/office/drawing/2014/main" id="{A5ED12CD-4D22-46EC-9FBD-7C41CE571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6542">
            <a:off x="4373579" y="2103531"/>
            <a:ext cx="3801675" cy="16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dhesive PNG Images Transparent Free Download | PNGMart">
            <a:extLst>
              <a:ext uri="{FF2B5EF4-FFF2-40B4-BE49-F238E27FC236}">
                <a16:creationId xmlns:a16="http://schemas.microsoft.com/office/drawing/2014/main" id="{F8F56423-1AAD-45B5-BAE7-4FDEC6647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954" y="3893913"/>
            <a:ext cx="2991610" cy="257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ree Png Scissors Png Images Transparent - Scissors Png | Full Size PNG  Download | SeekPNG">
            <a:extLst>
              <a:ext uri="{FF2B5EF4-FFF2-40B4-BE49-F238E27FC236}">
                <a16:creationId xmlns:a16="http://schemas.microsoft.com/office/drawing/2014/main" id="{10D66D2F-76F8-4362-9D7F-B837B698F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2632">
            <a:off x="2408277" y="3592666"/>
            <a:ext cx="3253389" cy="265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950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458F-E33A-44BC-A9F3-D8868CDB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1D0B1-9634-4A6D-BE70-26E4F6273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First, take the string and </a:t>
            </a:r>
            <a:r>
              <a:rPr lang="en-US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tie</a:t>
            </a: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one end on a chair or table.</a:t>
            </a:r>
            <a:endParaRPr lang="hr-H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Then </a:t>
            </a:r>
            <a:r>
              <a:rPr lang="en-US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cut</a:t>
            </a: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 small piece of straw.</a:t>
            </a:r>
            <a:endParaRPr lang="hr-H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Then put this straw at the end of balloon and tie it with tape.</a:t>
            </a:r>
            <a:endParaRPr lang="hr-H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Cut another piece of straw and </a:t>
            </a:r>
            <a:r>
              <a:rPr lang="en-US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stick</a:t>
            </a: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it on the back of balloon using tape.</a:t>
            </a:r>
            <a:endParaRPr lang="hr-H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Then tie the string on another chair/table.</a:t>
            </a:r>
            <a:endParaRPr lang="hr-H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Finally, blow air inside balloon and </a:t>
            </a:r>
            <a:r>
              <a:rPr lang="en-US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launch</a:t>
            </a: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your rocket!</a:t>
            </a:r>
            <a:endParaRPr lang="hr-H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0578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C119-0B5A-47A5-BA8B-10A9C7C6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Balloon rocket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7751AF-0D1C-429B-9E8E-32EB983CF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3794808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E858E-637C-4681-A6D4-51F680C02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Balloon rocket</a:t>
            </a:r>
          </a:p>
        </p:txBody>
      </p:sp>
      <p:pic>
        <p:nvPicPr>
          <p:cNvPr id="4" name="ballon tocket video 1">
            <a:hlinkClick r:id="" action="ppaction://media"/>
            <a:extLst>
              <a:ext uri="{FF2B5EF4-FFF2-40B4-BE49-F238E27FC236}">
                <a16:creationId xmlns:a16="http://schemas.microsoft.com/office/drawing/2014/main" id="{427D222D-4484-4207-A0CB-844369B971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9544" y="276152"/>
            <a:ext cx="3448360" cy="6129130"/>
          </a:xfrm>
        </p:spPr>
      </p:pic>
    </p:spTree>
    <p:extLst>
      <p:ext uri="{BB962C8B-B14F-4D97-AF65-F5344CB8AC3E}">
        <p14:creationId xmlns:p14="http://schemas.microsoft.com/office/powerpoint/2010/main" val="355204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C97E5-E02D-4E8D-8734-CE0C371E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Balloon rocket race</a:t>
            </a:r>
          </a:p>
        </p:txBody>
      </p:sp>
      <p:pic>
        <p:nvPicPr>
          <p:cNvPr id="4" name="BALLON RACE VIDEO">
            <a:hlinkClick r:id="" action="ppaction://media"/>
            <a:extLst>
              <a:ext uri="{FF2B5EF4-FFF2-40B4-BE49-F238E27FC236}">
                <a16:creationId xmlns:a16="http://schemas.microsoft.com/office/drawing/2014/main" id="{7D2C435A-2853-4345-AF47-874C2C8209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3153" y="1681577"/>
            <a:ext cx="7493000" cy="4195762"/>
          </a:xfrm>
        </p:spPr>
      </p:pic>
    </p:spTree>
    <p:extLst>
      <p:ext uri="{BB962C8B-B14F-4D97-AF65-F5344CB8AC3E}">
        <p14:creationId xmlns:p14="http://schemas.microsoft.com/office/powerpoint/2010/main" val="110463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B656A-EC6A-432C-94F3-51E2464A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555" y="652388"/>
            <a:ext cx="9404723" cy="1400530"/>
          </a:xfrm>
        </p:spPr>
        <p:txBody>
          <a:bodyPr/>
          <a:lstStyle/>
          <a:p>
            <a:r>
              <a:rPr lang="hr-HR" dirty="0"/>
              <a:t>Think!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37EE3-98FB-41F9-A0FF-991A986DD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1. Does the shape of the balloon affect how far (or fast) the rocket travels?</a:t>
            </a:r>
          </a:p>
          <a:p>
            <a:r>
              <a:rPr lang="en-US" dirty="0"/>
              <a:t>2. Does the length of the straw affect how far (or fast) the rocket travels?</a:t>
            </a:r>
          </a:p>
          <a:p>
            <a:r>
              <a:rPr lang="en-US" dirty="0"/>
              <a:t>3. Does the type of string affect how far (or fast) the rocket travels? (try fishing line, nylon string, cotton string, etc.)</a:t>
            </a:r>
          </a:p>
          <a:p>
            <a:r>
              <a:rPr lang="en-US" dirty="0"/>
              <a:t>4. Does the angle of the string affect how far (or fast) the rocket travels?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90565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FF40-39F9-4221-9816-6CC825E7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QUIZLET: YOUNG LEARNERS</a:t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5890F-115C-440B-9D7B-AA76F7A0E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FLASHCARDS - </a:t>
            </a:r>
            <a:r>
              <a:rPr lang="hr-HR" dirty="0" err="1">
                <a:hlinkClick r:id="rId2"/>
              </a:rPr>
              <a:t>Pierce</a:t>
            </a:r>
            <a:r>
              <a:rPr lang="hr-HR" dirty="0">
                <a:hlinkClick r:id="rId2"/>
              </a:rPr>
              <a:t> </a:t>
            </a:r>
            <a:r>
              <a:rPr lang="hr-HR" dirty="0" err="1">
                <a:hlinkClick r:id="rId2"/>
              </a:rPr>
              <a:t>the</a:t>
            </a:r>
            <a:r>
              <a:rPr lang="hr-HR" dirty="0">
                <a:hlinkClick r:id="rId2"/>
              </a:rPr>
              <a:t> </a:t>
            </a:r>
            <a:r>
              <a:rPr lang="hr-HR" dirty="0" err="1">
                <a:hlinkClick r:id="rId2"/>
              </a:rPr>
              <a:t>balloon</a:t>
            </a:r>
            <a:r>
              <a:rPr lang="hr-HR" dirty="0"/>
              <a:t> </a:t>
            </a:r>
            <a:endParaRPr lang="en-US" dirty="0"/>
          </a:p>
          <a:p>
            <a:endParaRPr lang="en-US" dirty="0">
              <a:hlinkClick r:id="rId3"/>
            </a:endParaRPr>
          </a:p>
          <a:p>
            <a:r>
              <a:rPr lang="hr-HR" dirty="0">
                <a:hlinkClick r:id="rId3"/>
              </a:rPr>
              <a:t>TEST - </a:t>
            </a:r>
            <a:r>
              <a:rPr lang="hr-HR" dirty="0" err="1">
                <a:hlinkClick r:id="rId3"/>
              </a:rPr>
              <a:t>Pierce</a:t>
            </a:r>
            <a:r>
              <a:rPr lang="hr-HR" dirty="0">
                <a:hlinkClick r:id="rId3"/>
              </a:rPr>
              <a:t> </a:t>
            </a:r>
            <a:r>
              <a:rPr lang="hr-HR" dirty="0" err="1">
                <a:hlinkClick r:id="rId3"/>
              </a:rPr>
              <a:t>the</a:t>
            </a:r>
            <a:r>
              <a:rPr lang="hr-HR" dirty="0">
                <a:hlinkClick r:id="rId3"/>
              </a:rPr>
              <a:t> </a:t>
            </a:r>
            <a:r>
              <a:rPr lang="hr-HR" dirty="0" err="1">
                <a:hlinkClick r:id="rId3"/>
              </a:rPr>
              <a:t>balloon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4773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6740-0C4E-469B-811C-87FC47D2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Experiment 3: Pierce the balloon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9DB08-EA83-46E3-A3E9-A88410AD0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18" y="1730297"/>
            <a:ext cx="3071122" cy="2731117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We need: </a:t>
            </a:r>
          </a:p>
          <a:p>
            <a:pPr>
              <a:buFontTx/>
              <a:buChar char="-"/>
            </a:pPr>
            <a:r>
              <a:rPr lang="hr-HR" dirty="0"/>
              <a:t>A skewer </a:t>
            </a:r>
          </a:p>
          <a:p>
            <a:pPr>
              <a:buFontTx/>
              <a:buChar char="-"/>
            </a:pPr>
            <a:r>
              <a:rPr lang="hr-HR" dirty="0"/>
              <a:t>A balloon </a:t>
            </a:r>
          </a:p>
          <a:p>
            <a:pPr>
              <a:buFontTx/>
              <a:buChar char="-"/>
            </a:pPr>
            <a:r>
              <a:rPr lang="hr-HR" dirty="0"/>
              <a:t>A LOT OF PATIENCE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3074" name="Picture 26">
            <a:extLst>
              <a:ext uri="{FF2B5EF4-FFF2-40B4-BE49-F238E27FC236}">
                <a16:creationId xmlns:a16="http://schemas.microsoft.com/office/drawing/2014/main" id="{A1DC2A5F-02C8-4E3E-8874-A25C4A046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86" y="3713976"/>
            <a:ext cx="3071121" cy="29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86DD9F1-946B-4494-B738-6F20BA519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9556" l="4000" r="98222">
                        <a14:foregroundMark x1="84444" y1="17333" x2="96889" y2="4444"/>
                        <a14:foregroundMark x1="96889" y1="4444" x2="84444" y2="17778"/>
                        <a14:foregroundMark x1="84444" y1="17778" x2="92000" y2="8889"/>
                        <a14:foregroundMark x1="86667" y1="1778" x2="86222" y2="4889"/>
                        <a14:foregroundMark x1="92000" y1="8889" x2="95556" y2="2222"/>
                        <a14:foregroundMark x1="10222" y1="5778" x2="12889" y2="8000"/>
                        <a14:foregroundMark x1="8889" y1="18222" x2="8889" y2="25778"/>
                        <a14:foregroundMark x1="4000" y1="52444" x2="4000" y2="56000"/>
                        <a14:foregroundMark x1="76889" y1="95111" x2="76889" y2="95111"/>
                        <a14:foregroundMark x1="77333" y1="99556" x2="78222" y2="91556"/>
                        <a14:foregroundMark x1="93333" y1="64444" x2="94777" y2="56959"/>
                        <a14:backgroundMark x1="99111" y1="44000" x2="99111" y2="44000"/>
                        <a14:backgroundMark x1="97333" y1="42222" x2="97333" y2="42222"/>
                        <a14:backgroundMark x1="97333" y1="37778" x2="97778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775" y="2962233"/>
            <a:ext cx="3116242" cy="311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lue balloon png transparent - Clipart World">
            <a:extLst>
              <a:ext uri="{FF2B5EF4-FFF2-40B4-BE49-F238E27FC236}">
                <a16:creationId xmlns:a16="http://schemas.microsoft.com/office/drawing/2014/main" id="{9025B39B-2E3D-42CB-B2E2-89362B1D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22" y="1561703"/>
            <a:ext cx="2624590" cy="3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120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95FDB-E7FB-43BE-A813-A0F77390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Pierce the balloon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9AB457-F1F3-4D41-86BA-F90F3CBF5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061" y="1999630"/>
            <a:ext cx="5594349" cy="41957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FCE31-B32F-4E65-BE4D-EC4C43924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591" y="1999630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8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2856-E0B5-464F-B9F5-CBCE8293B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Thank you for your attention ! </a:t>
            </a:r>
            <a:r>
              <a:rPr lang="hr-HR" dirty="0">
                <a:sym typeface="Wingdings" panose="05000000000000000000" pitchFamily="2" charset="2"/>
              </a:rPr>
              <a:t> 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43291-0041-4B96-B1C7-FBB4FBEA3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000" dirty="0">
                <a:hlinkClick r:id="rId2"/>
              </a:rPr>
              <a:t>bigbentuzla@gmail.com</a:t>
            </a:r>
            <a:r>
              <a:rPr lang="hr-HR" sz="4000" dirty="0"/>
              <a:t> </a:t>
            </a:r>
          </a:p>
          <a:p>
            <a:pPr marL="0" indent="0" algn="ctr">
              <a:buNone/>
            </a:pPr>
            <a:endParaRPr lang="hr-HR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E726B-FF96-4F48-ACFC-5D32AEF9E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052" y="3429000"/>
            <a:ext cx="2024270" cy="20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61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F63F8E-C67F-443B-9E8A-6A0094798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99" t="351" r="2253"/>
          <a:stretch/>
        </p:blipFill>
        <p:spPr>
          <a:xfrm>
            <a:off x="665074" y="460552"/>
            <a:ext cx="3758962" cy="4132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1C1080-8183-44FF-9F4F-2EA340213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430" y="460552"/>
            <a:ext cx="3416015" cy="2562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030D90-A039-43B1-9CDC-1D10F2888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47342" r="-1015" b="10049"/>
          <a:stretch/>
        </p:blipFill>
        <p:spPr>
          <a:xfrm>
            <a:off x="2061932" y="3352262"/>
            <a:ext cx="5195681" cy="2922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29DA0F-14D0-48CC-AD19-1E06210D9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67" y="3022563"/>
            <a:ext cx="3581504" cy="358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27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1034-B632-4B05-B656-9E1006E7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Sources of the pictures: </a:t>
            </a:r>
            <a:br>
              <a:rPr lang="hr-HR" dirty="0"/>
            </a:br>
            <a:r>
              <a:rPr lang="hr-HR" dirty="0"/>
              <a:t>www. freepic.com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CF272-6997-421B-9FE5-603981D30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5395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2BF1-6521-4FC5-A038-0AD38DD7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3F78B-186A-4B5F-B676-CAC8665F1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7522" cy="4195481"/>
          </a:xfrm>
        </p:spPr>
        <p:txBody>
          <a:bodyPr>
            <a:normAutofit/>
          </a:bodyPr>
          <a:lstStyle/>
          <a:p>
            <a:r>
              <a:rPr lang="hr-HR" sz="3000" dirty="0"/>
              <a:t>3 experiments</a:t>
            </a:r>
          </a:p>
          <a:p>
            <a:pPr marL="0" indent="0">
              <a:buNone/>
            </a:pPr>
            <a:r>
              <a:rPr lang="hr-HR" sz="3000" dirty="0"/>
              <a:t> </a:t>
            </a:r>
          </a:p>
          <a:p>
            <a:r>
              <a:rPr lang="hr-HR" sz="3000" dirty="0"/>
              <a:t>Possible applications/variations</a:t>
            </a:r>
          </a:p>
          <a:p>
            <a:endParaRPr lang="hr-HR" sz="3000" dirty="0"/>
          </a:p>
          <a:p>
            <a:r>
              <a:rPr lang="hr-HR" sz="3000" dirty="0"/>
              <a:t>Additional hard-copy and digital materials </a:t>
            </a:r>
          </a:p>
          <a:p>
            <a:pPr marL="0" indent="0">
              <a:buNone/>
            </a:pPr>
            <a:endParaRPr lang="hr-HR" sz="3000" dirty="0"/>
          </a:p>
        </p:txBody>
      </p:sp>
    </p:spTree>
    <p:extLst>
      <p:ext uri="{BB962C8B-B14F-4D97-AF65-F5344CB8AC3E}">
        <p14:creationId xmlns:p14="http://schemas.microsoft.com/office/powerpoint/2010/main" val="4093412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E662D-5A8C-48A4-9CB0-04B50B159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Target students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10E64-1E81-4EC1-A437-410425AD3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3309661" cy="576262"/>
          </a:xfrm>
        </p:spPr>
        <p:txBody>
          <a:bodyPr/>
          <a:lstStyle/>
          <a:p>
            <a:r>
              <a:rPr lang="hr-HR" dirty="0"/>
              <a:t>AGE 6- 8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16DED-8104-4B18-B438-3F073BE82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3312" y="2542952"/>
            <a:ext cx="3071123" cy="37133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focus on:</a:t>
            </a:r>
          </a:p>
          <a:p>
            <a:pPr>
              <a:buFontTx/>
              <a:buChar char="-"/>
            </a:pPr>
            <a:r>
              <a:rPr lang="hr-HR" dirty="0"/>
              <a:t>vocabulary; </a:t>
            </a:r>
          </a:p>
          <a:p>
            <a:pPr>
              <a:buFontTx/>
              <a:buChar char="-"/>
            </a:pPr>
            <a:r>
              <a:rPr lang="hr-HR" dirty="0"/>
              <a:t>Speaking: fluency</a:t>
            </a:r>
          </a:p>
          <a:p>
            <a:pPr>
              <a:buFontTx/>
              <a:buChar char="-"/>
            </a:pPr>
            <a:r>
              <a:rPr lang="hr-HR" dirty="0"/>
              <a:t>getting students to like 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CEF9E-4D0A-4711-9ECA-191302A07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60583" y="1853248"/>
            <a:ext cx="2879905" cy="576262"/>
          </a:xfrm>
        </p:spPr>
        <p:txBody>
          <a:bodyPr/>
          <a:lstStyle/>
          <a:p>
            <a:r>
              <a:rPr lang="hr-HR" dirty="0"/>
              <a:t>Age 9 – 11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2E6FBA-E912-4BE9-95D3-DD3B0F0293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60583" y="2542953"/>
            <a:ext cx="3071124" cy="37417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focus on</a:t>
            </a:r>
          </a:p>
          <a:p>
            <a:endParaRPr lang="hr-HR" dirty="0"/>
          </a:p>
          <a:p>
            <a:r>
              <a:rPr lang="hr-HR" dirty="0"/>
              <a:t>Speaking: fluency + accuracy</a:t>
            </a:r>
          </a:p>
          <a:p>
            <a:r>
              <a:rPr lang="hr-HR" dirty="0"/>
              <a:t>FUNCTIONAL LANGUAGE: describing a process</a:t>
            </a:r>
          </a:p>
          <a:p>
            <a:r>
              <a:rPr lang="hr-HR" dirty="0"/>
              <a:t>Using linkers</a:t>
            </a:r>
          </a:p>
          <a:p>
            <a:r>
              <a:rPr lang="hr-HR" dirty="0"/>
              <a:t>Grammar: countable and uncountable nouns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7BEE3E5-16B0-4B6E-A48A-B203A68EDE38}"/>
              </a:ext>
            </a:extLst>
          </p:cNvPr>
          <p:cNvSpPr txBox="1">
            <a:spLocks/>
          </p:cNvSpPr>
          <p:nvPr/>
        </p:nvSpPr>
        <p:spPr>
          <a:xfrm>
            <a:off x="8208782" y="1853248"/>
            <a:ext cx="2879905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400" b="0" i="0" kern="120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Age 12 – 13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A3880AA-5002-4F10-9471-0D47489296E9}"/>
              </a:ext>
            </a:extLst>
          </p:cNvPr>
          <p:cNvSpPr txBox="1">
            <a:spLocks/>
          </p:cNvSpPr>
          <p:nvPr/>
        </p:nvSpPr>
        <p:spPr>
          <a:xfrm>
            <a:off x="7834478" y="2481262"/>
            <a:ext cx="3071124" cy="3741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hr-HR" dirty="0"/>
              <a:t>focus on : </a:t>
            </a:r>
          </a:p>
          <a:p>
            <a:r>
              <a:rPr lang="hr-HR" dirty="0"/>
              <a:t>functional language, writing</a:t>
            </a:r>
          </a:p>
          <a:p>
            <a:r>
              <a:rPr lang="hr-HR" dirty="0"/>
              <a:t>MAKING CONCLUSIONS,</a:t>
            </a:r>
          </a:p>
          <a:p>
            <a:r>
              <a:rPr lang="hr-HR" dirty="0"/>
              <a:t>CONNECTING SCIENTFIC LAWS TO ENGLISH</a:t>
            </a:r>
          </a:p>
          <a:p>
            <a:r>
              <a:rPr lang="hr-HR" dirty="0"/>
              <a:t>IDIOMATIC EXPRESSIONS </a:t>
            </a:r>
          </a:p>
        </p:txBody>
      </p:sp>
    </p:spTree>
    <p:extLst>
      <p:ext uri="{BB962C8B-B14F-4D97-AF65-F5344CB8AC3E}">
        <p14:creationId xmlns:p14="http://schemas.microsoft.com/office/powerpoint/2010/main" val="2519797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119F-EEB4-46EB-A4B1-AAB6607F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Experiment 1: Self-inflating balloon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DCD26-04EE-46EF-8120-E96B57434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562176"/>
            <a:ext cx="3780115" cy="3884467"/>
          </a:xfrm>
        </p:spPr>
        <p:txBody>
          <a:bodyPr numCol="2"/>
          <a:lstStyle/>
          <a:p>
            <a:r>
              <a:rPr lang="hr-HR" dirty="0"/>
              <a:t>We need: </a:t>
            </a:r>
          </a:p>
          <a:p>
            <a:pPr>
              <a:buFontTx/>
              <a:buChar char="-"/>
            </a:pPr>
            <a:r>
              <a:rPr lang="hr-HR" dirty="0"/>
              <a:t>Baking soda</a:t>
            </a:r>
          </a:p>
          <a:p>
            <a:pPr>
              <a:buFontTx/>
              <a:buChar char="-"/>
            </a:pPr>
            <a:r>
              <a:rPr lang="hr-HR" dirty="0"/>
              <a:t>A plastic bottle </a:t>
            </a:r>
          </a:p>
          <a:p>
            <a:pPr>
              <a:buFontTx/>
              <a:buChar char="-"/>
            </a:pPr>
            <a:r>
              <a:rPr lang="hr-HR" dirty="0"/>
              <a:t>Vinegar </a:t>
            </a:r>
          </a:p>
          <a:p>
            <a:pPr>
              <a:buFontTx/>
              <a:buChar char="-"/>
            </a:pPr>
            <a:r>
              <a:rPr lang="hr-HR" dirty="0"/>
              <a:t>A balloon</a:t>
            </a:r>
          </a:p>
          <a:p>
            <a:pPr>
              <a:buFontTx/>
              <a:buChar char="-"/>
            </a:pPr>
            <a:r>
              <a:rPr lang="hr-HR" dirty="0"/>
              <a:t>A paper funnel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026" name="Picture 14">
            <a:extLst>
              <a:ext uri="{FF2B5EF4-FFF2-40B4-BE49-F238E27FC236}">
                <a16:creationId xmlns:a16="http://schemas.microsoft.com/office/drawing/2014/main" id="{506A6895-3638-453F-BC40-A2261010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6000" l="9778" r="89778">
                        <a14:foregroundMark x1="24444" y1="2222" x2="61333" y2="8444"/>
                        <a14:foregroundMark x1="61333" y1="8444" x2="34222" y2="18667"/>
                        <a14:foregroundMark x1="34222" y1="18667" x2="53333" y2="1778"/>
                        <a14:foregroundMark x1="53333" y1="1778" x2="79111" y2="6667"/>
                        <a14:foregroundMark x1="79111" y1="6667" x2="58667" y2="22667"/>
                        <a14:foregroundMark x1="58667" y1="22667" x2="45778" y2="20889"/>
                        <a14:foregroundMark x1="17333" y1="6222" x2="42667" y2="4000"/>
                        <a14:foregroundMark x1="42667" y1="4000" x2="65333" y2="6667"/>
                        <a14:foregroundMark x1="81778" y1="85333" x2="51250" y2="97137"/>
                        <a14:foregroundMark x1="35612" y1="89168" x2="44000" y2="84889"/>
                        <a14:foregroundMark x1="44000" y1="84889" x2="81333" y2="86667"/>
                        <a14:backgroundMark x1="23556" y1="96444" x2="50222" y2="98667"/>
                        <a14:backgroundMark x1="17778" y1="96889" x2="26222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60" y="1462772"/>
            <a:ext cx="2033809" cy="203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lue balloon png transparent - Clipart World">
            <a:extLst>
              <a:ext uri="{FF2B5EF4-FFF2-40B4-BE49-F238E27FC236}">
                <a16:creationId xmlns:a16="http://schemas.microsoft.com/office/drawing/2014/main" id="{869C9DE1-37D0-40CB-8727-D72E55982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67" y="2634268"/>
            <a:ext cx="2624590" cy="3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ite Vinegar – American Food and Beverages">
            <a:extLst>
              <a:ext uri="{FF2B5EF4-FFF2-40B4-BE49-F238E27FC236}">
                <a16:creationId xmlns:a16="http://schemas.microsoft.com/office/drawing/2014/main" id="{41C13814-BAC3-4B69-A8AE-67C3B804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606" y="3320526"/>
            <a:ext cx="2690515" cy="269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ater bottle Transparent PNG | Picpng">
            <a:extLst>
              <a:ext uri="{FF2B5EF4-FFF2-40B4-BE49-F238E27FC236}">
                <a16:creationId xmlns:a16="http://schemas.microsoft.com/office/drawing/2014/main" id="{1AB1F72D-701E-4ADB-9495-6E623FF13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814" y="2775854"/>
            <a:ext cx="2557445" cy="32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onie Cups | Paper Cone Cups | Paper Souffle Portion Cups">
            <a:extLst>
              <a:ext uri="{FF2B5EF4-FFF2-40B4-BE49-F238E27FC236}">
                <a16:creationId xmlns:a16="http://schemas.microsoft.com/office/drawing/2014/main" id="{784D73EC-5FAE-4530-B58C-24098E25D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56" y="1708447"/>
            <a:ext cx="2301553" cy="230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66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57C8B-A18D-49F9-B88B-D2745FF4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47E91-2CC4-481D-B409-A71BC86CF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Make a paper funnel </a:t>
            </a:r>
          </a:p>
          <a:p>
            <a:r>
              <a:rPr lang="hr-HR" dirty="0"/>
              <a:t>Add baking soda into the ballon using the funnel</a:t>
            </a:r>
          </a:p>
          <a:p>
            <a:r>
              <a:rPr lang="hr-HR" dirty="0"/>
              <a:t>Pour some vinegar into the bottle</a:t>
            </a:r>
          </a:p>
          <a:p>
            <a:r>
              <a:rPr lang="hr-HR" dirty="0"/>
              <a:t>Place the balloon over the mouth of the bottle </a:t>
            </a:r>
          </a:p>
          <a:p>
            <a:r>
              <a:rPr lang="hr-HR" dirty="0"/>
              <a:t>Pour the soda from the balloon into the bottle with vinegar</a:t>
            </a:r>
          </a:p>
          <a:p>
            <a:pPr marL="0" indent="0">
              <a:buNone/>
            </a:pPr>
            <a:r>
              <a:rPr lang="hr-HR" dirty="0"/>
              <a:t>WOW!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57528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08D3-7E22-4610-B28C-ACB64FC5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Experiment 1: Self-inflating balloon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D0391D-BC26-4369-B9A9-957A66A97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641820"/>
            <a:ext cx="3146821" cy="419576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3A35B9-0381-4E0E-ABDA-47250EA76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1" y="1853248"/>
            <a:ext cx="5087533" cy="381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9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11E8-CD35-4CF8-9350-C001D27F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86" y="465970"/>
            <a:ext cx="9404723" cy="1400530"/>
          </a:xfrm>
        </p:spPr>
        <p:txBody>
          <a:bodyPr/>
          <a:lstStyle/>
          <a:p>
            <a:r>
              <a:rPr lang="hr-HR" dirty="0"/>
              <a:t>Self-inflating balloon</a:t>
            </a:r>
          </a:p>
        </p:txBody>
      </p:sp>
      <p:pic>
        <p:nvPicPr>
          <p:cNvPr id="4" name="self inflating ballon video 1">
            <a:hlinkClick r:id="" action="ppaction://media"/>
            <a:extLst>
              <a:ext uri="{FF2B5EF4-FFF2-40B4-BE49-F238E27FC236}">
                <a16:creationId xmlns:a16="http://schemas.microsoft.com/office/drawing/2014/main" id="{4C27BC92-FCA9-4B72-B105-F487F1D787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0275" y="349974"/>
            <a:ext cx="3661534" cy="6508026"/>
          </a:xfrm>
        </p:spPr>
      </p:pic>
    </p:spTree>
    <p:extLst>
      <p:ext uri="{BB962C8B-B14F-4D97-AF65-F5344CB8AC3E}">
        <p14:creationId xmlns:p14="http://schemas.microsoft.com/office/powerpoint/2010/main" val="6220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0BE7F-889F-40B2-8901-A99532742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Kahoot!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1649D6-38BE-47B2-9B04-E1D9B269D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hlinkClick r:id="rId2"/>
              </a:rPr>
              <a:t>Let's play!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77489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2140</TotalTime>
  <Words>418</Words>
  <Application>Microsoft Office PowerPoint</Application>
  <PresentationFormat>Widescreen</PresentationFormat>
  <Paragraphs>82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Symbol</vt:lpstr>
      <vt:lpstr>Wingdings 3</vt:lpstr>
      <vt:lpstr>Ion</vt:lpstr>
      <vt:lpstr>Science Rocks in English, too!   Edita Matkić Sabina Skenderović Bukvić</vt:lpstr>
      <vt:lpstr>PowerPoint Presentation</vt:lpstr>
      <vt:lpstr>OUTLINE</vt:lpstr>
      <vt:lpstr>Target students</vt:lpstr>
      <vt:lpstr>Experiment 1: Self-inflating balloon</vt:lpstr>
      <vt:lpstr>PROCESS</vt:lpstr>
      <vt:lpstr>Experiment 1: Self-inflating balloon</vt:lpstr>
      <vt:lpstr>Self-inflating balloon</vt:lpstr>
      <vt:lpstr>Kahoot!</vt:lpstr>
      <vt:lpstr>Experiment 2: Balloon rocket</vt:lpstr>
      <vt:lpstr>PROCESS</vt:lpstr>
      <vt:lpstr>Balloon rocket</vt:lpstr>
      <vt:lpstr>Balloon rocket</vt:lpstr>
      <vt:lpstr>Balloon rocket race</vt:lpstr>
      <vt:lpstr>Think!</vt:lpstr>
      <vt:lpstr>QUIZLET: YOUNG LEARNERS </vt:lpstr>
      <vt:lpstr>Experiment 3: Pierce the balloon</vt:lpstr>
      <vt:lpstr>Pierce the balloon</vt:lpstr>
      <vt:lpstr>Thank you for your attention !  </vt:lpstr>
      <vt:lpstr>Sources of the pictures:  www. freepic.com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Sabina Skenderovic</dc:creator>
  <cp:lastModifiedBy>Sabina Skenderovic</cp:lastModifiedBy>
  <cp:revision>11</cp:revision>
  <dcterms:created xsi:type="dcterms:W3CDTF">2021-11-10T14:31:17Z</dcterms:created>
  <dcterms:modified xsi:type="dcterms:W3CDTF">2021-11-13T21:02:35Z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